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7" r:id="rId3"/>
    <p:sldMasterId id="2147483721" r:id="rId4"/>
    <p:sldMasterId id="2147483733" r:id="rId5"/>
    <p:sldMasterId id="2147483745" r:id="rId6"/>
    <p:sldMasterId id="2147483757" r:id="rId7"/>
    <p:sldMasterId id="2147483769" r:id="rId8"/>
    <p:sldMasterId id="2147483781" r:id="rId9"/>
  </p:sldMasterIdLst>
  <p:sldIdLst>
    <p:sldId id="256" r:id="rId10"/>
    <p:sldId id="271" r:id="rId11"/>
    <p:sldId id="272" r:id="rId12"/>
    <p:sldId id="283" r:id="rId13"/>
    <p:sldId id="269" r:id="rId14"/>
    <p:sldId id="268" r:id="rId15"/>
    <p:sldId id="270" r:id="rId16"/>
    <p:sldId id="285" r:id="rId17"/>
    <p:sldId id="348" r:id="rId18"/>
    <p:sldId id="349" r:id="rId19"/>
    <p:sldId id="350" r:id="rId20"/>
    <p:sldId id="351" r:id="rId21"/>
    <p:sldId id="288" r:id="rId22"/>
    <p:sldId id="273" r:id="rId23"/>
    <p:sldId id="267" r:id="rId24"/>
    <p:sldId id="286" r:id="rId25"/>
    <p:sldId id="287" r:id="rId26"/>
    <p:sldId id="274" r:id="rId27"/>
    <p:sldId id="282" r:id="rId28"/>
    <p:sldId id="847" r:id="rId29"/>
    <p:sldId id="820" r:id="rId30"/>
    <p:sldId id="289" r:id="rId31"/>
    <p:sldId id="279" r:id="rId32"/>
    <p:sldId id="281" r:id="rId33"/>
    <p:sldId id="278" r:id="rId34"/>
    <p:sldId id="277" r:id="rId35"/>
    <p:sldId id="280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37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8" y="183962"/>
            <a:ext cx="1936728" cy="19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796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7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ttp://rh.anamai.moph.go.th/images/logo-reproductive.gi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04806"/>
            <a:ext cx="1828800" cy="1754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2525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5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1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28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9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5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4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40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93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67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7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75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ชื่อเรื่องและแผนภูม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ยึดแผนภูมิ 2"/>
          <p:cNvSpPr>
            <a:spLocks noGrp="1"/>
          </p:cNvSpPr>
          <p:nvPr>
            <p:ph type="chart" idx="1"/>
          </p:nvPr>
        </p:nvSpPr>
        <p:spPr>
          <a:xfrm>
            <a:off x="457200" y="1600206"/>
            <a:ext cx="8229600" cy="4525963"/>
          </a:xfrm>
        </p:spPr>
        <p:txBody>
          <a:bodyPr/>
          <a:lstStyle/>
          <a:p>
            <a:pPr lvl="0"/>
            <a:endParaRPr lang="th-TH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948FA-17E4-4D43-A61E-C3887D41C880}" type="datetime1">
              <a:rPr lang="th-TH"/>
              <a:pPr>
                <a:defRPr/>
              </a:pPr>
              <a:t>29/01/62</a:t>
            </a:fld>
            <a:endParaRPr lang="th-TH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6F726-D5F6-4F3B-9BB7-CF7F48966BA0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3541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50">
                <a:solidFill>
                  <a:srgbClr val="FFFFFF"/>
                </a:solidFill>
              </a:defRPr>
            </a:lvl1pPr>
            <a:lvl2pPr marL="342892" indent="0" algn="ctr">
              <a:buNone/>
            </a:lvl2pPr>
            <a:lvl3pPr marL="685783" indent="0" algn="ctr">
              <a:buNone/>
            </a:lvl3pPr>
            <a:lvl4pPr marL="1028675" indent="0" algn="ctr">
              <a:buNone/>
            </a:lvl4pPr>
            <a:lvl5pPr marL="1371566" indent="0" algn="ctr">
              <a:buNone/>
            </a:lvl5pPr>
            <a:lvl6pPr marL="1714457" indent="0" algn="ctr">
              <a:buNone/>
            </a:lvl6pPr>
            <a:lvl7pPr marL="2057348" indent="0" algn="ctr">
              <a:buNone/>
            </a:lvl7pPr>
            <a:lvl8pPr marL="2400240" indent="0" algn="ctr">
              <a:buNone/>
            </a:lvl8pPr>
            <a:lvl9pPr marL="2743132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44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80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372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2" y="2743200"/>
            <a:ext cx="7123113" cy="1673225"/>
          </a:xfrm>
        </p:spPr>
        <p:txBody>
          <a:bodyPr anchor="t"/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3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6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367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15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964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3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52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33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750"/>
              </a:spcAft>
              <a:buNone/>
              <a:defRPr sz="135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52815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275"/>
            </a:lvl1pPr>
            <a:lvl2pPr>
              <a:buFontTx/>
              <a:buNone/>
              <a:defRPr sz="900"/>
            </a:lvl2pPr>
            <a:lvl3pPr>
              <a:buFontTx/>
              <a:buNone/>
              <a:defRPr sz="750"/>
            </a:lvl3pPr>
            <a:lvl4pPr>
              <a:buFontTx/>
              <a:buNone/>
              <a:defRPr sz="675"/>
            </a:lvl4pPr>
            <a:lvl5pPr>
              <a:buFontTx/>
              <a:buNone/>
              <a:defRPr sz="675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1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6"/>
            <a:ext cx="2667000" cy="365125"/>
          </a:xfrm>
        </p:spPr>
        <p:txBody>
          <a:bodyPr rtlCol="0"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100"/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12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4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3573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14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6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8"/>
            <a:ext cx="2209800" cy="365125"/>
          </a:xfrm>
        </p:spPr>
        <p:txBody>
          <a:bodyPr/>
          <a:lstStyle/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4" y="6248213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8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  <a:endParaRPr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FDD6EB55-BB30-4E0E-9B76-319ED2A6D5F2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B69C18A7-62B8-4EB5-A387-89120CE87F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7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6220C258-7CE6-446F-8030-38DDD9C8353C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C7013791-46E7-4F84-8738-8821D08EF8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175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101ACDEF-59BB-4A7E-8D22-30C3C203C8AE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02CAFF3B-B78A-4B78-B871-B415EEF861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45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1BCBA22C-C0FB-441F-9B33-70296A646CA9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DFFCE6C6-F865-4189-BC94-BC434D65C9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394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F9537389-2178-484E-9855-7A72698748AE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0805EC49-4DF1-46EC-AE0E-986902C06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9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47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C0EB64C9-BC53-432C-BA4A-674DC918A54D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E9669920-26CC-4EAA-9D41-D5B897B966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73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9FF28DD2-A52F-4AEA-9030-82E268BA5BA4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9C298EAB-99B9-45DD-9D91-D4DE469CCB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40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9A93EAA5-B67F-498B-8537-4A7891151373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FC49D40D-E2C0-41F7-82AA-0EA9A6D0C9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150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4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FDC86D78-2553-4242-9FD6-E093AEE8EE16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244D2547-4C96-4C7D-95AB-55F1DE62F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93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66472EE0-337E-4368-991D-76EB4EEA2A83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EBC05AB4-F40D-4946-907C-7C7758EDF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183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0CEBDA60-7837-4459-B1AE-50443756793B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ngsana New" pitchFamily="18" charset="-34"/>
                <a:cs typeface="Arial" charset="0"/>
              </a:defRPr>
            </a:lvl1pPr>
          </a:lstStyle>
          <a:p>
            <a:pPr>
              <a:defRPr/>
            </a:pPr>
            <a:fld id="{9C09AA01-AC87-49AC-9C96-2F2409DED3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75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127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881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70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2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9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403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850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26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964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957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35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637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FD5E2F-CBF8-48B1-A454-A5443EF34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028907-6840-4F9E-A52C-4C90D92E8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796654-ACC5-428C-B3DA-7FF23BB6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617A9C-EB31-49D1-BA16-192B887B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052E3B-415D-47EA-8909-38A380BA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294549-22EC-460D-92D4-522CD941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BEFA32-87D7-4591-A0B3-B026BFE09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9300B8-856F-4EC0-9E9D-B638B267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1A0C1E-2235-4AD5-A5CE-7279F3CD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986B45-7903-456B-B6EF-C65B83BD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11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1CBA76-0CDC-4A0A-B598-EF25F357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966D70-619C-46D3-9FF1-73C805CE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0FEB87-F3C2-4122-93F9-ADF100E1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274EBC-272B-475A-BDEF-6DB72391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6290F3-1C0A-46FD-94A3-88073D7A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64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315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B1A484-4F5B-4653-A614-098410CB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F7AFE5-BE3E-43F3-A28D-60336378B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27AF5E9-71D7-433A-B06A-7136FD4B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0E1F32-9957-4760-8F8A-01E32123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0FBED5-BCB9-4071-8021-0E6439C0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20941B-BF99-42E7-A24F-D2B8D2DB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30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E0E20B-3DCF-46D6-BD72-3D0B8EFC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6D7713-112F-4748-926B-E7AB4BBA2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572F824-B766-4AAD-B519-9A5767A4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EDAA4CA-52B8-4E22-90F8-8AC63C39B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053A01A-797F-434B-9470-A059A74EF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193C22E-0838-4911-84FC-A52F7F6D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0300156-857E-4333-A3CC-DE65560D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DF3C62F-05B0-44F8-A934-52D04459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429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2784CF-F38B-473B-BADB-FF6BB5075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110595B-1A95-4793-8DD0-7C9BAEBB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C8F89B-7B4D-43B2-89EF-712DB16DF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8C16BBE-D937-4290-9639-B07A3E7E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873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9997B21-8E94-4332-B08C-6251F721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3C66495-32D1-4C6F-84CB-63EEA5AF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C52983-CFE0-490C-8076-BC7D5CE48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3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809F8-6D77-4C1D-8F0C-5E523B8B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A0AC6C-3BF7-4B42-8084-3C55227F5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AD174DC-3763-433F-9523-205860E40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370692-EFE7-4DFE-B117-A5DB46B8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459992-590F-4A38-ACEF-49077FD2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4B2CF1-0DC9-47DA-BA8B-5B2A3B03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674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7E646B-8B56-453B-A125-BADCB672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8E81A68-ADE0-4E7E-BA64-C5DA91443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B40E89-8B8E-4F90-AA54-885FF67FE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F70CE3-4A73-4C5D-9DAC-1DA4C21E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51D5E8-44AB-4DB9-B0CB-2142A5C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413CCF4-D4D3-40E4-A6DF-DD9BC5FF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251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22CC59-BD74-4DE3-8026-6C6F012B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BF0F764-F0B9-41C3-B287-B44A955A5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39B3A0-CF34-4104-9585-C49C4D23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4AA8B7-EC49-46ED-AB81-E2C980083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B72461-D801-4E58-BC9C-68086EA4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695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9C17B3B-C0F7-4E54-9F0F-B02087320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8266B8C-1760-4ED2-B38E-081AFF134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FEAD00-BF07-4D26-BE4E-885077F77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BF6529-FB13-4454-9EA8-6980B125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4D7E8E-551C-431F-84F9-6C2B7BB7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38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447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3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95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07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112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733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850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714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072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41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48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10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8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405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524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41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2201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2079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936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318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586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70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550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2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193E-622D-4BDD-A296-23E85DC40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60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1877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292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876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210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27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378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83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028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1303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8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58699-13EE-4516-AA64-093AAFD97D5A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88EB193E-622D-4BDD-A296-23E85DC406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6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tx1"/>
          </a:solidFill>
          <a:latin typeface="LilyUPC" panose="020B0604020202020204" pitchFamily="34" charset="-34"/>
          <a:ea typeface="+mj-ea"/>
          <a:cs typeface="LilyUPC" panose="020B0604020202020204" pitchFamily="34" charset="-34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H SarabunPSK" panose="020B0500040200020003" pitchFamily="34" charset="-34"/>
          <a:ea typeface="+mn-ea"/>
          <a:cs typeface="TH SarabunPSK" panose="020B0500040200020003" pitchFamily="34" charset="-34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55A0-CC9E-43C4-9AEB-D980F6987AB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6BF7-A38B-432B-8925-21FAF6429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6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fld id="{8A8FE0F4-E257-4A18-8BE4-E176C3DF21BF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3" y="6248212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050" b="1">
                <a:solidFill>
                  <a:srgbClr val="FFFFFF"/>
                </a:solidFill>
              </a:defRPr>
            </a:lvl1pPr>
          </a:lstStyle>
          <a:p>
            <a:fld id="{784A8EA7-7CBF-4B4E-9762-11DBBFACA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5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rtl="0" eaLnBrk="1" latinLnBrk="0" hangingPunct="1">
        <a:spcBef>
          <a:spcPct val="0"/>
        </a:spcBef>
        <a:buNone/>
        <a:defRPr kumimoji="0"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0024" indent="-240024" algn="l" rtl="0" eaLnBrk="1" latinLnBrk="0" hangingPunct="1">
        <a:spcBef>
          <a:spcPts val="525"/>
        </a:spcBef>
        <a:buClr>
          <a:schemeClr val="accent2"/>
        </a:buClr>
        <a:buSzPct val="60000"/>
        <a:buFont typeface="Wingdings"/>
        <a:buChar char=""/>
        <a:defRPr kumimoji="0" sz="2175" kern="1200">
          <a:solidFill>
            <a:schemeClr val="tx1"/>
          </a:solidFill>
          <a:latin typeface="+mn-lt"/>
          <a:ea typeface="+mn-ea"/>
          <a:cs typeface="+mn-cs"/>
        </a:defRPr>
      </a:lvl1pPr>
      <a:lvl2pPr marL="480048" indent="-205735" algn="l" rtl="0" eaLnBrk="1" latinLnBrk="0" hangingPunct="1">
        <a:spcBef>
          <a:spcPts val="413"/>
        </a:spcBef>
        <a:buClr>
          <a:schemeClr val="accent1"/>
        </a:buClr>
        <a:buSzPct val="70000"/>
        <a:buFont typeface="Wingdings 2"/>
        <a:buChar char="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171446" algn="l" rtl="0" eaLnBrk="1" latinLnBrk="0" hangingPunct="1">
        <a:spcBef>
          <a:spcPts val="375"/>
        </a:spcBef>
        <a:buClr>
          <a:schemeClr val="accent2"/>
        </a:buClr>
        <a:buSzPct val="75000"/>
        <a:buFont typeface="Wingdings"/>
        <a:buChar char=""/>
        <a:defRPr kumimoji="0" sz="17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indent="-171446" algn="l" rtl="0" eaLnBrk="1" latinLnBrk="0" hangingPunct="1">
        <a:spcBef>
          <a:spcPts val="300"/>
        </a:spcBef>
        <a:buClr>
          <a:schemeClr val="accent3"/>
        </a:buClr>
        <a:buSzPct val="75000"/>
        <a:buFont typeface="Wingdings"/>
        <a:buChar char="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-171446" algn="l" rtl="0" eaLnBrk="1" latinLnBrk="0" hangingPunct="1">
        <a:spcBef>
          <a:spcPts val="300"/>
        </a:spcBef>
        <a:buClr>
          <a:schemeClr val="accent4"/>
        </a:buClr>
        <a:buSzPct val="65000"/>
        <a:buFont typeface="Wingdings"/>
        <a:buChar char="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577300" indent="-171446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83036" indent="-171446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988771" indent="-171446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71446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35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ตัวยึดชื่อเรื่อง 1"/>
          <p:cNvSpPr>
            <a:spLocks noGrp="1"/>
          </p:cNvSpPr>
          <p:nvPr>
            <p:ph type="title"/>
          </p:nvPr>
        </p:nvSpPr>
        <p:spPr bwMode="auto"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2051" name="ตัวยึดข้อความ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5F6421BA-9013-444B-8D35-06907439AE8E}" type="datetimeFigureOut">
              <a:rPr lang="en-US"/>
              <a:pPr>
                <a:defRPr/>
              </a:pPr>
              <a:t>1/29/2019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D720E172-8638-454E-AEA8-000033C7D2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9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8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5E63A31-1051-47E1-97B5-24D0CD55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037647-F664-493B-8FB6-F995CC2AF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DBED42-34C3-40B1-A044-B441A82DA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5F8A4-0E25-4DDE-B968-1E704DAA9117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094F6A-27D6-411A-8CED-1C4AEAB39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5C3462-E672-4AF0-9715-3E7AB5D53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383DB-F29B-4B5E-860D-0AB5B73E5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2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5038-08FF-4AA8-9F65-22234F5C4051}" type="datetimeFigureOut">
              <a:rPr lang="en-US" smtClean="0"/>
              <a:pPr/>
              <a:t>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73351-26E4-4312-9CA9-62F7596CF2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0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5038-08FF-4AA8-9F65-22234F5C40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1/29/2019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73351-26E4-4312-9CA9-62F7596CF2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7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E5038-08FF-4AA8-9F65-22234F5C4051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73351-26E4-4312-9CA9-62F7596CF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556" y="1950244"/>
            <a:ext cx="7584218" cy="2185988"/>
          </a:xfrm>
        </p:spPr>
        <p:txBody>
          <a:bodyPr>
            <a:normAutofit fontScale="90000"/>
          </a:bodyPr>
          <a:lstStyle/>
          <a:p>
            <a:pPr algn="l"/>
            <a:r>
              <a:rPr lang="th-TH" sz="8025" dirty="0">
                <a:solidFill>
                  <a:srgbClr val="0070C0"/>
                </a:solidFill>
              </a:rPr>
              <a:t>ระบบข้อมูล</a:t>
            </a:r>
            <a:r>
              <a:rPr lang="th-TH" sz="5400" dirty="0"/>
              <a:t/>
            </a:r>
            <a:br>
              <a:rPr lang="th-TH" sz="5400" dirty="0"/>
            </a:br>
            <a:r>
              <a:rPr lang="th-TH" sz="3300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ในการติดตามผลการดำเนินงานตาม</a:t>
            </a:r>
            <a:r>
              <a:rPr lang="th-TH" sz="3975" b="0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3975" b="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400" dirty="0"/>
              <a:t> </a:t>
            </a:r>
            <a:r>
              <a:rPr lang="th-TH" dirty="0">
                <a:solidFill>
                  <a:srgbClr val="00B050"/>
                </a:solidFill>
              </a:rPr>
              <a:t>พรบ. ป้องกันและแก้ไขปัญหาการตั้งครรภ์ในวัยรุ่น</a:t>
            </a:r>
            <a:endParaRPr lang="en-US" b="0" dirty="0">
              <a:solidFill>
                <a:srgbClr val="00B0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313" y="5127002"/>
            <a:ext cx="7789475" cy="1241822"/>
          </a:xfrm>
        </p:spPr>
        <p:txBody>
          <a:bodyPr>
            <a:normAutofit fontScale="92500"/>
          </a:bodyPr>
          <a:lstStyle/>
          <a:p>
            <a:pPr algn="r"/>
            <a:r>
              <a:rPr lang="th-TH" sz="3600" b="1" dirty="0">
                <a:latin typeface="LilyUPC" panose="020B0604020202020204" pitchFamily="34" charset="-34"/>
                <a:cs typeface="LilyUPC" panose="020B0604020202020204" pitchFamily="34" charset="-34"/>
              </a:rPr>
              <a:t>นพ.บุญฤทธิ์ สุขรัตน์</a:t>
            </a:r>
          </a:p>
          <a:p>
            <a:pPr algn="r"/>
            <a:r>
              <a:rPr lang="th-TH" sz="2700" dirty="0"/>
              <a:t>สำนักอนามัยการเจริญพันธุ์ กรมอนามัย กระทรวงสาธารณสุข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764354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44246D-F80F-49A7-8762-99FD4062F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857250"/>
            <a:ext cx="7072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B6A2E0E-F8F2-48E5-8E0C-CF4928175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857250"/>
            <a:ext cx="7072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20EA2C-F04A-45EE-AAA9-7B4B7A27E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4" y="857250"/>
            <a:ext cx="70723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2D8474-3C63-43C4-B4CC-919D3E409D4D}"/>
              </a:ext>
            </a:extLst>
          </p:cNvPr>
          <p:cNvSpPr txBox="1"/>
          <p:nvPr/>
        </p:nvSpPr>
        <p:spPr>
          <a:xfrm>
            <a:off x="635845" y="5831635"/>
            <a:ext cx="7645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th-TH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แหล่งข้อมูล</a:t>
            </a:r>
            <a:r>
              <a:rPr lang="en-US" sz="16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en-US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จำนวนหญิงตั้งครรภ์อายุ </a:t>
            </a:r>
            <a:r>
              <a:rPr lang="en-US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&lt; 20 </a:t>
            </a:r>
            <a:r>
              <a:rPr lang="th-TH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  <a:r>
              <a:rPr lang="en-US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Health Data Center (HDC) </a:t>
            </a:r>
            <a:r>
              <a:rPr lang="th-TH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กระทรวงสาธารณสุข </a:t>
            </a:r>
          </a:p>
          <a:p>
            <a:pPr defTabSz="685800"/>
            <a:r>
              <a:rPr lang="th-TH" sz="16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   </a:t>
            </a:r>
            <a:r>
              <a:rPr lang="th-TH" sz="1600" dirty="0" smtClean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</a:t>
            </a:r>
            <a:r>
              <a:rPr lang="th-TH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จำนวนการให้บริการคุมกำเนิดแบบกึ่งถาวร</a:t>
            </a:r>
            <a:r>
              <a:rPr lang="en-US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E-claim </a:t>
            </a:r>
            <a:r>
              <a:rPr lang="th-TH" sz="1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สำนักงานหลักประกันสุขภาพแห่งชาติ</a:t>
            </a:r>
            <a:endParaRPr lang="en-US" sz="14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473CA2-383E-4CD5-B1FE-233D3289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4" y="380034"/>
            <a:ext cx="7872311" cy="51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64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356" y="2706290"/>
            <a:ext cx="7886700" cy="1783557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rgbClr val="0070C0"/>
                </a:solidFill>
              </a:rPr>
              <a:t>2. มีข้อมูลแต่ใช้ไม่ได้</a:t>
            </a:r>
            <a:br>
              <a:rPr lang="th-TH" sz="7200" dirty="0">
                <a:solidFill>
                  <a:srgbClr val="0070C0"/>
                </a:solidFill>
              </a:rPr>
            </a:br>
            <a:r>
              <a:rPr lang="th-TH" b="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(ไม่น่าเชื่อถือ)</a:t>
            </a:r>
            <a:endParaRPr 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0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9" y="1222497"/>
            <a:ext cx="8524736" cy="4829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02" y="1222497"/>
            <a:ext cx="756084" cy="607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86" y="914680"/>
            <a:ext cx="686544" cy="615634"/>
          </a:xfrm>
          <a:prstGeom prst="ellipse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7608" y="1663666"/>
            <a:ext cx="1200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0070C0"/>
                </a:solidFill>
                <a:latin typeface="Arial Black" panose="020B0A04020102020204" pitchFamily="34" charset="0"/>
              </a:rPr>
              <a:t>HOS</a:t>
            </a:r>
            <a:r>
              <a:rPr lang="en-US" sz="2100" b="1" dirty="0" err="1">
                <a:solidFill>
                  <a:srgbClr val="FFC000"/>
                </a:solidFill>
                <a:latin typeface="Arial Black" panose="020B0A04020102020204" pitchFamily="34" charset="0"/>
              </a:rPr>
              <a:t>xP</a:t>
            </a:r>
            <a:endParaRPr lang="en-US" sz="2100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72143" y="707571"/>
            <a:ext cx="3026395" cy="2688771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705600" y="3799114"/>
            <a:ext cx="1328057" cy="1110343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2129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574FC3-5ABC-42BF-ACAC-8F51F7E5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20"/>
            <a:ext cx="9144000" cy="59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29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1036473-990E-4005-B849-C09242AE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1" y="535083"/>
            <a:ext cx="8928818" cy="53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9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356" y="2706291"/>
            <a:ext cx="7886700" cy="1569244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rgbClr val="0070C0"/>
                </a:solidFill>
              </a:rPr>
              <a:t>3. ไม่มีข้อมูล</a:t>
            </a:r>
            <a:endParaRPr 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00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2" descr="http://entertainment.goosiam.com/news/admin/my_documents/my_pictures/494_%E0%B8%A7%E0%B8%B1%E0%B8%94%E0%B9%84%E0%B8%9C%E0%B9%88%E0%B9%80%E0%B8%87%E0%B8%B4%E0%B8%99.jpg"/>
          <p:cNvPicPr>
            <a:picLocks noChangeAspect="1" noChangeArrowheads="1"/>
          </p:cNvPicPr>
          <p:nvPr/>
        </p:nvPicPr>
        <p:blipFill rotWithShape="1">
          <a:blip r:embed="rId3" cstate="print"/>
          <a:srcRect l="12500" r="12500"/>
          <a:stretch/>
        </p:blipFill>
        <p:spPr bwMode="auto">
          <a:xfrm>
            <a:off x="4343400" y="4000500"/>
            <a:ext cx="2743200" cy="2743200"/>
          </a:xfrm>
          <a:prstGeom prst="ellipse">
            <a:avLst/>
          </a:prstGeom>
          <a:noFill/>
        </p:spPr>
      </p:pic>
      <p:pic>
        <p:nvPicPr>
          <p:cNvPr id="5" name="Picture 6" descr="http://studysquares.com/travel/wp-content/uploads/2012/01/%E0%B8%A7%E0%B8%B1%E0%B8%94%E0%B9%84%E0%B8%9C%E0%B9%88%E0%B9%80%E0%B8%87%E0%B8%B4%E0%B8%9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632157"/>
            <a:ext cx="2511343" cy="2511343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556" r="13556"/>
          <a:stretch/>
        </p:blipFill>
        <p:spPr>
          <a:xfrm>
            <a:off x="4800600" y="2231329"/>
            <a:ext cx="1944077" cy="1944077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362" y="125065"/>
            <a:ext cx="564063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66" y="1591867"/>
            <a:ext cx="7886700" cy="994172"/>
          </a:xfrm>
        </p:spPr>
        <p:txBody>
          <a:bodyPr>
            <a:normAutofit/>
          </a:bodyPr>
          <a:lstStyle/>
          <a:p>
            <a:r>
              <a:rPr lang="th-TH" sz="5400" dirty="0">
                <a:solidFill>
                  <a:srgbClr val="0070C0"/>
                </a:solidFill>
              </a:rPr>
              <a:t>ปัญหาในการใช้ข้อมูลของประเทศไทย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7333" y="2794396"/>
            <a:ext cx="6992723" cy="2006204"/>
          </a:xfrm>
        </p:spPr>
        <p:txBody>
          <a:bodyPr>
            <a:normAutofit/>
          </a:bodyPr>
          <a:lstStyle/>
          <a:p>
            <a:pPr marL="557199" indent="-557199">
              <a:buFont typeface="+mj-lt"/>
              <a:buAutoNum type="arabicParenR"/>
            </a:pPr>
            <a:r>
              <a:rPr lang="th-TH" sz="3300" b="1" dirty="0"/>
              <a:t>มีข้อมูลแต่นำมาใช้ไม่ได้</a:t>
            </a:r>
          </a:p>
          <a:p>
            <a:pPr marL="557199" indent="-557199">
              <a:buFont typeface="+mj-lt"/>
              <a:buAutoNum type="arabicParenR"/>
            </a:pPr>
            <a:r>
              <a:rPr lang="th-TH" sz="3300" b="1" dirty="0"/>
              <a:t>มีข้อมูลแต่ใช้ไม่ได้ </a:t>
            </a:r>
            <a:r>
              <a:rPr lang="th-TH" sz="3300" dirty="0"/>
              <a:t>(ไม่น่าเชื่อถือ)</a:t>
            </a:r>
          </a:p>
          <a:p>
            <a:pPr marL="557199" indent="-557199">
              <a:buFont typeface="+mj-lt"/>
              <a:buAutoNum type="arabicParenR"/>
            </a:pPr>
            <a:r>
              <a:rPr lang="th-TH" sz="3300" b="1" dirty="0"/>
              <a:t>ไม่มีข้อมูล </a:t>
            </a:r>
            <a:r>
              <a:rPr lang="th-TH" sz="3300" dirty="0"/>
              <a:t>(หรือมีแต่ไม่ครอบคลุม)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53864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3DD9B3F-54EE-4C73-AC3B-9EB03DBF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9" y="857250"/>
            <a:ext cx="71521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78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2BDAB6-E590-4C7C-9BEE-DF8F2A54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49" y="1019070"/>
            <a:ext cx="6248234" cy="48673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A24C1E6D-14D6-415A-A927-9C472304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5" y="3452761"/>
            <a:ext cx="1677590" cy="13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F850B966-5FE7-4445-A54E-99C6C16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5" y="2027631"/>
            <a:ext cx="1610470" cy="140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811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B2672C-0FEB-4346-8B9A-0BEC2A7D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33" y="0"/>
            <a:ext cx="6290534" cy="5796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48B780-A8DB-457A-AF8D-331694125623}"/>
              </a:ext>
            </a:extLst>
          </p:cNvPr>
          <p:cNvSpPr txBox="1"/>
          <p:nvPr/>
        </p:nvSpPr>
        <p:spPr>
          <a:xfrm>
            <a:off x="1957588" y="6041806"/>
            <a:ext cx="564094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แหล่งข้อมูล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Teenage pregnancy surveillance</a:t>
            </a:r>
            <a:r>
              <a:rPr kumimoji="0" lang="th-TH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2559-2561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	</a:t>
            </a:r>
            <a:r>
              <a:rPr kumimoji="0" lang="th-TH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  </a:t>
            </a:r>
            <a:r>
              <a:rPr kumimoji="0" lang="th-TH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สำนัก</a:t>
            </a:r>
            <a:r>
              <a:rPr kumimoji="0" lang="th-TH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อนามัยการเจริญพันธุ์ กรมอนามัย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6858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F11634-2111-4066-BEDC-4E980E1F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4" y="0"/>
            <a:ext cx="6674752" cy="5666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306F0-5CFB-4786-972B-79330C726927}"/>
              </a:ext>
            </a:extLst>
          </p:cNvPr>
          <p:cNvSpPr txBox="1"/>
          <p:nvPr/>
        </p:nvSpPr>
        <p:spPr>
          <a:xfrm>
            <a:off x="1900243" y="5798357"/>
            <a:ext cx="523810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แหล่งข้อมูล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Teenage pregnancy surveillance</a:t>
            </a:r>
            <a:r>
              <a:rPr kumimoji="0" lang="th-TH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2559-2561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	</a:t>
            </a:r>
            <a:r>
              <a:rPr kumimoji="0" lang="th-TH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   </a:t>
            </a:r>
            <a:r>
              <a:rPr kumimoji="0" lang="th-TH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สำนัก</a:t>
            </a:r>
            <a:r>
              <a:rPr kumimoji="0" lang="th-TH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rPr>
              <a:t>อนามัยการเจริญพันธุ์ กรมอนามัย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H SarabunPSK" panose="020B0500040200020003" pitchFamily="34" charset="-34"/>
              <a:ea typeface="+mn-ea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5751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356" y="2706290"/>
            <a:ext cx="7886700" cy="1783557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rgbClr val="0070C0"/>
                </a:solidFill>
              </a:rPr>
              <a:t>แนวทางการดำเนินงาน</a:t>
            </a:r>
            <a:endParaRPr 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44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134"/>
            <a:ext cx="9144000" cy="44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33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67" y="614597"/>
            <a:ext cx="7886700" cy="1275156"/>
          </a:xfrm>
        </p:spPr>
        <p:txBody>
          <a:bodyPr>
            <a:noAutofit/>
          </a:bodyPr>
          <a:lstStyle/>
          <a:p>
            <a:r>
              <a:rPr lang="th-TH" sz="8000" dirty="0">
                <a:solidFill>
                  <a:srgbClr val="0070C0"/>
                </a:solidFill>
              </a:rPr>
              <a:t>แนวทางการดำเนินงาน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071" y="2147582"/>
            <a:ext cx="7221621" cy="3155629"/>
          </a:xfrm>
        </p:spPr>
        <p:txBody>
          <a:bodyPr>
            <a:normAutofit fontScale="85000" lnSpcReduction="10000"/>
          </a:bodyPr>
          <a:lstStyle/>
          <a:p>
            <a:pPr marL="557199" indent="-557199">
              <a:buFont typeface="+mj-lt"/>
              <a:buAutoNum type="arabicParenR"/>
            </a:pPr>
            <a:r>
              <a:rPr lang="th-TH" sz="3600" b="1" dirty="0"/>
              <a:t>ใช้โครงสร้างเดิม</a:t>
            </a:r>
          </a:p>
          <a:p>
            <a:pPr marL="557199" indent="-557199">
              <a:buFont typeface="+mj-lt"/>
              <a:buAutoNum type="arabicParenR"/>
            </a:pPr>
            <a:r>
              <a:rPr lang="en-US" sz="3600" b="1" dirty="0"/>
              <a:t>Data center</a:t>
            </a:r>
          </a:p>
          <a:p>
            <a:pPr lvl="1">
              <a:buClr>
                <a:srgbClr val="00B0F0"/>
              </a:buClr>
              <a:buSzPct val="75000"/>
              <a:buFont typeface="Arial" panose="020B0604020202020204" pitchFamily="34" charset="0"/>
              <a:buChar char="►"/>
            </a:pPr>
            <a:r>
              <a:rPr lang="th-TH" sz="3600" b="1" dirty="0"/>
              <a:t> ทรัพยากร</a:t>
            </a:r>
          </a:p>
          <a:p>
            <a:pPr lvl="1">
              <a:buClr>
                <a:srgbClr val="00B0F0"/>
              </a:buClr>
              <a:buSzPct val="75000"/>
              <a:buFont typeface="Arial" panose="020B0604020202020204" pitchFamily="34" charset="0"/>
              <a:buChar char="►"/>
            </a:pPr>
            <a:r>
              <a:rPr lang="th-TH" sz="3600" b="1" dirty="0"/>
              <a:t> การได้รับอนุญาตในการเข้าถึงข้อมูล</a:t>
            </a:r>
          </a:p>
          <a:p>
            <a:pPr lvl="1">
              <a:buClr>
                <a:srgbClr val="00B0F0"/>
              </a:buClr>
              <a:buSzPct val="75000"/>
              <a:buFont typeface="Arial" panose="020B0604020202020204" pitchFamily="34" charset="0"/>
              <a:buChar char="►"/>
            </a:pPr>
            <a:r>
              <a:rPr lang="th-TH" sz="3600" b="1" dirty="0"/>
              <a:t>โครงสร้างในการทำงาน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79916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" y="260648"/>
            <a:ext cx="8546342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6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74" y="2119663"/>
            <a:ext cx="5648826" cy="23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8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4356" y="2706291"/>
            <a:ext cx="7886700" cy="1569244"/>
          </a:xfrm>
        </p:spPr>
        <p:txBody>
          <a:bodyPr>
            <a:noAutofit/>
          </a:bodyPr>
          <a:lstStyle/>
          <a:p>
            <a:pPr algn="ctr"/>
            <a:r>
              <a:rPr lang="th-TH" sz="7200" dirty="0">
                <a:solidFill>
                  <a:srgbClr val="0070C0"/>
                </a:solidFill>
              </a:rPr>
              <a:t>1. มีข้อมูลแต่นำมาใช้ไม่ได้</a:t>
            </a:r>
            <a:endParaRPr lang="en-US" sz="7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0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715436" y="956172"/>
            <a:ext cx="4036269" cy="4108626"/>
          </a:xfrm>
          <a:prstGeom prst="ellipse">
            <a:avLst/>
          </a:prstGeom>
          <a:noFill/>
          <a:ln w="635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182" y="1175629"/>
            <a:ext cx="1859498" cy="1710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5" y="2749973"/>
            <a:ext cx="2706161" cy="1914609"/>
          </a:xfrm>
          <a:prstGeom prst="rect">
            <a:avLst/>
          </a:prstGeom>
        </p:spPr>
      </p:pic>
      <p:pic>
        <p:nvPicPr>
          <p:cNvPr id="1028" name="Picture 4" descr="http://3.bp.blogspot.com/-F_UV1RZD1IA/UiRGE-lsZDI/AAAAAAAABG8/3dBp5IB4FDY/s1600/logo_t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635" y="3476279"/>
            <a:ext cx="1843202" cy="1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436" y="0"/>
            <a:ext cx="1714717" cy="1714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734" y="82817"/>
            <a:ext cx="2190750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34" y="5654710"/>
            <a:ext cx="7762875" cy="99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0096" y="2664693"/>
            <a:ext cx="1374099" cy="20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86" y="517072"/>
            <a:ext cx="6400800" cy="742950"/>
          </a:xfrm>
        </p:spPr>
        <p:txBody>
          <a:bodyPr>
            <a:normAutofit/>
          </a:bodyPr>
          <a:lstStyle/>
          <a:p>
            <a:r>
              <a:rPr lang="th-TH" sz="3600" b="1" dirty="0"/>
              <a:t>พระราชบัญญัติสุขภาพแห่งชาติพ.ศ.๒๕๕๐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2794" y="2249328"/>
            <a:ext cx="7346786" cy="3869871"/>
          </a:xfrm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accent2">
                    <a:lumMod val="75000"/>
                  </a:schemeClr>
                </a:solidFill>
              </a:rPr>
              <a:t> มาตรา ๗</a:t>
            </a:r>
            <a:r>
              <a:rPr lang="th-TH" sz="2800" b="1" dirty="0"/>
              <a:t> ข้อมูลด้านสุขภาพของบุคคล เป็นความลับส่วนบุคคล ผู้ใดจะนำไปเปิดเผย</a:t>
            </a:r>
            <a:r>
              <a:rPr lang="th-TH" sz="2800" b="1" u="sng" dirty="0">
                <a:solidFill>
                  <a:srgbClr val="FFC000"/>
                </a:solidFill>
              </a:rPr>
              <a:t>ในประการที่น่าจะทำให้บุคคลนั้นเสียหาย</a:t>
            </a:r>
            <a:r>
              <a:rPr lang="th-TH" sz="2800" b="1" dirty="0"/>
              <a:t>ไม่ได้ เว้นแต่การเปิดเผยนั้นเป็นไปตามความประสงค์ของบุคคลนั้นโดยตรง หรือมีกฎหมายเฉพาะบัญญัติให้ต้องเปิดเผย แต่ไม่ว่าในกรณีใด ๆ ผู้ใดจะอาศัยอำนาจหรือสิทธิตามกฎหมายว่าด้วยข้อมูลข่าวสารของราชการหรือกฎหมายอื่นเพื่อขอเอกสารเกี่ยวกับข้อมูลด้านสุขภาพของบุคคลที่ไม่ใช่ของตนไม่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985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156" y="527957"/>
            <a:ext cx="7843157" cy="742950"/>
          </a:xfrm>
        </p:spPr>
        <p:txBody>
          <a:bodyPr>
            <a:noAutofit/>
          </a:bodyPr>
          <a:lstStyle/>
          <a:p>
            <a:r>
              <a:rPr lang="th-TH" sz="3600" b="1" dirty="0"/>
              <a:t>พระราชบัญญัติข้อมูลข่าวสารของราชการ พ.ศ. ๒๕๔๐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9086" y="2400300"/>
            <a:ext cx="6923314" cy="2914650"/>
          </a:xfrm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accent2">
                    <a:lumMod val="75000"/>
                  </a:schemeClr>
                </a:solidFill>
              </a:rPr>
              <a:t>มาตรา ๒๔ </a:t>
            </a:r>
            <a:r>
              <a:rPr lang="th-TH" sz="2800" b="1" dirty="0"/>
              <a:t>หน่วยงานของรัฐจะเปิดเผยข้อมูลข่าวสารส่วนบุคคลที่อยู่ในความควบคุมดูแลของตนต่อหน่วยงานของรัฐแห่งอื่นหรือผู้อื่น โดยปราศจากความยินยอมเป็นหนังสือของเจ้าของข้อมูลที่ให้ไว้ล่วงหน้าหรือในขณะนั้นมิได้ เว้นแต่เป็นการเปิดเผย ดังต่อไปนี้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0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042" y="549728"/>
            <a:ext cx="7496687" cy="742950"/>
          </a:xfrm>
        </p:spPr>
        <p:txBody>
          <a:bodyPr>
            <a:noAutofit/>
          </a:bodyPr>
          <a:lstStyle/>
          <a:p>
            <a:r>
              <a:rPr lang="th-TH" sz="3600" b="1" dirty="0"/>
              <a:t>พระราชบัญญัติข้อมูลข่าวสารของราชการ พ.ศ. ๒๕๔๐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01521" y="2087508"/>
            <a:ext cx="7210208" cy="388874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th-TH" sz="3600" b="1" dirty="0">
                <a:solidFill>
                  <a:schemeClr val="accent2">
                    <a:lumMod val="75000"/>
                  </a:schemeClr>
                </a:solidFill>
              </a:rPr>
              <a:t>  มาตรา ๒๔</a:t>
            </a:r>
            <a:r>
              <a:rPr lang="th-TH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h-TH" sz="2400" b="1" dirty="0"/>
              <a:t>(ข้อยกเว้น)</a:t>
            </a:r>
          </a:p>
          <a:p>
            <a:pPr>
              <a:buSzPct val="75000"/>
              <a:buFont typeface="Arial" panose="020B0604020202020204" pitchFamily="34" charset="0"/>
              <a:buChar char="►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ต่อเจ้าหน้าที่ของรัฐในหน่วยงานของตนเพื่อการนำไปใช้ตามอำนาจของหน่วยงานของรัฐแห่งนั้น</a:t>
            </a:r>
          </a:p>
          <a:p>
            <a:pPr>
              <a:buSzPct val="75000"/>
              <a:buFont typeface="Arial" panose="020B0604020202020204" pitchFamily="34" charset="0"/>
              <a:buChar char="►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เป็นการใช้ข้อมูลตามปกติภายในวัตถุประสงค์ของการจัดให้มีระบบข้อมูลข่าวสารส่วนบุคคลนั้น</a:t>
            </a:r>
          </a:p>
          <a:p>
            <a:pPr>
              <a:buSzPct val="75000"/>
              <a:buFont typeface="Arial" panose="020B0604020202020204" pitchFamily="34" charset="0"/>
              <a:buChar char="►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ต่อหน่วยงานของรัฐที่ทำงานด้านการวางแผนหรือการสถิติ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</a:t>
            </a:r>
            <a:b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มะโนต่างๆ ซึ่งมีหน้าที่ต้องรักษาข้อมูลข่าวสารส่วนบุคคล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ไว้</a:t>
            </a:r>
            <a:b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ไม่ให้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เปิดเผยต่อไปยังผู้อื่น</a:t>
            </a:r>
          </a:p>
          <a:p>
            <a:pPr>
              <a:buSzPct val="75000"/>
              <a:buFont typeface="Arial" panose="020B0604020202020204" pitchFamily="34" charset="0"/>
              <a:buChar char="►"/>
            </a:pP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เป็นการให้เพื่อประโยชน์ในการศึกษาวิจัยโดยไม่ระบุชื่อหรือส่วน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</a:t>
            </a:r>
            <a:b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ทำ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ให้รู้ว่าเป็นข้อมูลข่าวสารส่วนบุคคลที่เกี่ยวกับบุคคลใด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862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35" y="3144736"/>
            <a:ext cx="6943725" cy="3219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75" y="237950"/>
            <a:ext cx="3936665" cy="27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2D4923-7639-4F14-A7D8-76FAF7902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43" y="857251"/>
            <a:ext cx="707231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88235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ARCs_RSA NHSO consult 2560_02_08" id="{C7D0D3C7-E415-4671-8F98-836635116ECC}" vid="{DDDDA373-AEA9-48E0-9785-6DC688CB209B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ชุดรูปแบบของ Office">
  <a:themeElements>
    <a:clrScheme name="รถไฟใต้ดิน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ธีมของ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346</Words>
  <Application>Microsoft Office PowerPoint</Application>
  <PresentationFormat>On-screen Show (4:3)</PresentationFormat>
  <Paragraphs>34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Office Theme</vt:lpstr>
      <vt:lpstr>6_Office Theme</vt:lpstr>
      <vt:lpstr>Median</vt:lpstr>
      <vt:lpstr>1_ชุดรูปแบบของ Office</vt:lpstr>
      <vt:lpstr>1_Office Theme</vt:lpstr>
      <vt:lpstr>2_Office Theme</vt:lpstr>
      <vt:lpstr>3_Office Theme</vt:lpstr>
      <vt:lpstr>7_Office Theme</vt:lpstr>
      <vt:lpstr>2_ธีมของ Office</vt:lpstr>
      <vt:lpstr>ระบบข้อมูล ในการติดตามผลการดำเนินงานตาม  พรบ. ป้องกันและแก้ไขปัญหาการตั้งครรภ์ในวัยรุ่น</vt:lpstr>
      <vt:lpstr>ปัญหาในการใช้ข้อมูลของประเทศไทย</vt:lpstr>
      <vt:lpstr>1. มีข้อมูลแต่นำมาใช้ไม่ได้</vt:lpstr>
      <vt:lpstr>PowerPoint Presentation</vt:lpstr>
      <vt:lpstr>พระราชบัญญัติสุขภาพแห่งชาติพ.ศ.๒๕๕๐</vt:lpstr>
      <vt:lpstr>พระราชบัญญัติข้อมูลข่าวสารของราชการ พ.ศ. ๒๕๔๐</vt:lpstr>
      <vt:lpstr>พระราชบัญญัติข้อมูลข่าวสารของราชการ พ.ศ. ๒๕๔๐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มีข้อมูลแต่ใช้ไม่ได้ (ไม่น่าเชื่อถือ)</vt:lpstr>
      <vt:lpstr>PowerPoint Presentation</vt:lpstr>
      <vt:lpstr>PowerPoint Presentation</vt:lpstr>
      <vt:lpstr>PowerPoint Presentation</vt:lpstr>
      <vt:lpstr>3. ไม่มีข้อมูล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แนวทางการดำเนินงาน</vt:lpstr>
      <vt:lpstr>PowerPoint Presentation</vt:lpstr>
      <vt:lpstr>แนวทางการดำเนินงาน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Bunyarit Sukrat</dc:creator>
  <cp:lastModifiedBy>D725</cp:lastModifiedBy>
  <cp:revision>32</cp:revision>
  <dcterms:created xsi:type="dcterms:W3CDTF">2017-02-04T08:40:25Z</dcterms:created>
  <dcterms:modified xsi:type="dcterms:W3CDTF">2019-01-29T05:48:26Z</dcterms:modified>
</cp:coreProperties>
</file>